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Talvacchio" initials="AMT" lastIdx="4" clrIdx="0"/>
  <p:cmAuthor id="1" name="Kevin Gotchet" initials="KG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60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712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73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4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7731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7868"/>
            <a:ext cx="8229600" cy="1143000"/>
          </a:xfrm>
        </p:spPr>
        <p:txBody>
          <a:bodyPr>
            <a:normAutofit/>
          </a:bodyPr>
          <a:lstStyle>
            <a:lvl1pPr>
              <a:tabLst/>
              <a:defRPr sz="3200" b="1" baseline="0">
                <a:latin typeface="Trade Gothic LT Std Extende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56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522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23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9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0044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941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8103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8777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lide_background_new.t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" y="-13252"/>
            <a:ext cx="914126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5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333380"/>
            <a:ext cx="9144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4704" y="0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455C61"/>
                </a:solidFill>
                <a:latin typeface="Trade Gothic LT Std Cn" pitchFamily="34" charset="0"/>
              </a:rPr>
              <a:t>LESSON 13</a:t>
            </a:r>
            <a:r>
              <a:rPr lang="en-US" sz="1600" b="1" baseline="0" dirty="0" smtClean="0">
                <a:solidFill>
                  <a:srgbClr val="455C61"/>
                </a:solidFill>
                <a:latin typeface="Trade Gothic LT Std Cn" pitchFamily="34" charset="0"/>
              </a:rPr>
              <a:t>   </a:t>
            </a:r>
            <a:r>
              <a:rPr lang="en-US" sz="1600" b="1" kern="1200" baseline="0" dirty="0" smtClean="0">
                <a:solidFill>
                  <a:srgbClr val="E4701E"/>
                </a:solidFill>
                <a:latin typeface="Trade Gothic LT Std Cn" pitchFamily="34" charset="0"/>
                <a:ea typeface="+mn-ea"/>
                <a:cs typeface="+mn-cs"/>
              </a:rPr>
              <a:t>WHO DECIDES WAGE RATES?</a:t>
            </a:r>
          </a:p>
        </p:txBody>
      </p:sp>
      <p:sp>
        <p:nvSpPr>
          <p:cNvPr id="14" name="Chord 13"/>
          <p:cNvSpPr/>
          <p:nvPr/>
        </p:nvSpPr>
        <p:spPr>
          <a:xfrm rot="6752595">
            <a:off x="3837038" y="5993156"/>
            <a:ext cx="1483244" cy="1514991"/>
          </a:xfrm>
          <a:prstGeom prst="chord">
            <a:avLst>
              <a:gd name="adj1" fmla="val 3996300"/>
              <a:gd name="adj2" fmla="val 14842206"/>
            </a:avLst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114800" y="614900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  <a:latin typeface="Trade Gothic LT Std" pitchFamily="34" charset="0"/>
              </a:rPr>
              <a:t>13-</a:t>
            </a:r>
            <a:fld id="{BF3E2D1B-3FFF-45CB-8648-E0CD14D04F0D}" type="slidenum">
              <a:rPr lang="en-GB" sz="1000" b="1" smtClean="0">
                <a:solidFill>
                  <a:schemeClr val="bg1"/>
                </a:solidFill>
                <a:latin typeface="Trade Gothic LT Std" pitchFamily="34" charset="0"/>
              </a:rPr>
              <a:pPr algn="ctr"/>
              <a:t>‹#›</a:t>
            </a:fld>
            <a:endParaRPr lang="en-GB" sz="1000" b="1" dirty="0">
              <a:solidFill>
                <a:schemeClr val="bg1"/>
              </a:solidFill>
              <a:latin typeface="Trade Gothic LT St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9757" y="6477000"/>
            <a:ext cx="9197009" cy="381000"/>
          </a:xfrm>
          <a:prstGeom prst="rect">
            <a:avLst/>
          </a:prstGeom>
          <a:solidFill>
            <a:srgbClr val="E47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1172816" y="6576392"/>
            <a:ext cx="678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HIGH SCHOOL ECONOMICS 3</a:t>
            </a:r>
            <a:r>
              <a:rPr lang="en-US" sz="800" b="1" dirty="0" smtClean="0">
                <a:solidFill>
                  <a:schemeClr val="bg1"/>
                </a:solidFill>
                <a:latin typeface="Trade Gothic LT Std" pitchFamily="34" charset="0"/>
              </a:rPr>
              <a:t>RD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 EDITION © COUNCIL FOR ECONOMIC EDUCATION, NEW YORK, NY</a:t>
            </a:r>
            <a:endParaRPr lang="en-GB" sz="1000" b="1" dirty="0">
              <a:latin typeface="Trade Gothic 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32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 cap="all" spc="0" baseline="0">
          <a:solidFill>
            <a:schemeClr val="tx1"/>
          </a:solidFill>
          <a:latin typeface="Trade Gothic LT Std Extende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495300" y="1676400"/>
            <a:ext cx="8153400" cy="4257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Retail salesperson: $25,310</a:t>
            </a:r>
          </a:p>
          <a:p>
            <a:pPr marL="0" marR="0" lvl="0" indent="0" algn="ctr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Medical secretary: $32,670</a:t>
            </a:r>
          </a:p>
          <a:p>
            <a:pPr marL="0" marR="0" lvl="0" indent="0" algn="ctr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Firefighter: $47,850</a:t>
            </a:r>
          </a:p>
          <a:p>
            <a:pPr marL="0" marR="0" lvl="0" indent="0" algn="ctr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Electrician: $53,030</a:t>
            </a:r>
          </a:p>
          <a:p>
            <a:pPr marL="0" marR="0" lvl="0" indent="0" algn="ctr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Secondary school </a:t>
            </a:r>
            <a:r>
              <a:rPr lang="en-US" sz="2000" dirty="0" smtClean="0">
                <a:ea typeface="Times New Roman" pitchFamily="18" charset="0"/>
                <a:cs typeface="Arial" pitchFamily="34" charset="0"/>
              </a:rPr>
              <a:t>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eacher: $57,710</a:t>
            </a:r>
          </a:p>
          <a:p>
            <a:pPr marL="0" marR="0" lvl="0" indent="0" algn="ctr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Police officer: $57,770</a:t>
            </a:r>
          </a:p>
          <a:p>
            <a:pPr marL="0" marR="0" lvl="0" indent="0" algn="ctr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Insurance sales </a:t>
            </a:r>
            <a:r>
              <a:rPr lang="en-US" sz="2000" dirty="0" smtClean="0">
                <a:ea typeface="Times New Roman" pitchFamily="18" charset="0"/>
                <a:cs typeface="Arial" pitchFamily="34" charset="0"/>
              </a:rPr>
              <a:t>a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gent: $63,400</a:t>
            </a:r>
          </a:p>
          <a:p>
            <a:pPr marL="0" marR="0" lvl="0" indent="0" algn="ctr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Registered nurse: $67,930</a:t>
            </a:r>
          </a:p>
          <a:p>
            <a:pPr marL="0" marR="0" lvl="0" indent="0" algn="ctr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Pharmacist: $114,950</a:t>
            </a:r>
          </a:p>
          <a:p>
            <a:pPr marL="0" marR="0" lvl="0" indent="0" algn="ctr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Computer and information </a:t>
            </a:r>
            <a:r>
              <a:rPr lang="en-US" sz="2000" dirty="0" smtClean="0">
                <a:ea typeface="Times New Roman" pitchFamily="18" charset="0"/>
                <a:cs typeface="Arial" pitchFamily="34" charset="0"/>
              </a:rPr>
              <a:t>s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ystems </a:t>
            </a:r>
            <a:r>
              <a:rPr lang="en-US" sz="2000" dirty="0" smtClean="0">
                <a:ea typeface="Times New Roman" pitchFamily="18" charset="0"/>
                <a:cs typeface="Arial" pitchFamily="34" charset="0"/>
              </a:rPr>
              <a:t>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anager: $129,130</a:t>
            </a:r>
          </a:p>
          <a:p>
            <a:pPr marL="0" marR="0" lvl="0" indent="0" algn="ctr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Arial" pitchFamily="34" charset="0"/>
              </a:rPr>
              <a:t>Anesthesiologist: $232,830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Source: http://www.bls.gov/oes/current/oes_nat.htm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493954"/>
            <a:ext cx="731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b="1" dirty="0" smtClean="0">
                <a:latin typeface="+mj-lt"/>
                <a:ea typeface="Times New Roman" pitchFamily="18" charset="0"/>
                <a:cs typeface="Times New Roman" pitchFamily="18" charset="0"/>
              </a:rPr>
              <a:t>National Occupational </a:t>
            </a:r>
            <a:r>
              <a:rPr lang="en-US" sz="3200" b="1" dirty="0" smtClean="0">
                <a:latin typeface="+mj-lt"/>
                <a:ea typeface="Times New Roman" pitchFamily="18" charset="0"/>
                <a:cs typeface="Times New Roman" pitchFamily="18" charset="0"/>
              </a:rPr>
              <a:t>Employment and </a:t>
            </a:r>
            <a:r>
              <a:rPr lang="en-US" sz="3200" b="1" dirty="0" smtClean="0">
                <a:latin typeface="+mj-lt"/>
                <a:ea typeface="Times New Roman" pitchFamily="18" charset="0"/>
                <a:cs typeface="Times New Roman" pitchFamily="18" charset="0"/>
              </a:rPr>
              <a:t>Wage Estimates (2012)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HSE_Lesson01_ms-co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E-Economics">
      <a:majorFont>
        <a:latin typeface="Trade Gothic LT Std Extended"/>
        <a:ea typeface=""/>
        <a:cs typeface=""/>
      </a:majorFont>
      <a:minorFont>
        <a:latin typeface="Trade Gothic LT Std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Words>70</Words>
  <Application>Microsoft Office PowerPoint</Application>
  <PresentationFormat>On-screen Show (4:3)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Trade Gothic LT Std Cn</vt:lpstr>
      <vt:lpstr>Times New Roman</vt:lpstr>
      <vt:lpstr>Trade Gothic LT Std Extended</vt:lpstr>
      <vt:lpstr>Trade Gothic LT Std</vt:lpstr>
      <vt:lpstr>1_HSE_Lesson01_ms-comp</vt:lpstr>
      <vt:lpstr>Slide 1</vt:lpstr>
    </vt:vector>
  </TitlesOfParts>
  <Company>Robinson College of Business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gcemrrx</dc:creator>
  <cp:lastModifiedBy>bodducherlag</cp:lastModifiedBy>
  <cp:revision>20</cp:revision>
  <dcterms:created xsi:type="dcterms:W3CDTF">2014-02-28T18:42:00Z</dcterms:created>
  <dcterms:modified xsi:type="dcterms:W3CDTF">2014-06-17T10:57:07Z</dcterms:modified>
</cp:coreProperties>
</file>